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sldIdLst>
    <p:sldId id="257" r:id="rId2"/>
    <p:sldId id="279" r:id="rId3"/>
    <p:sldId id="267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66" r:id="rId12"/>
    <p:sldId id="278" r:id="rId13"/>
    <p:sldId id="277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39" autoAdjust="0"/>
    <p:restoredTop sz="94660"/>
  </p:normalViewPr>
  <p:slideViewPr>
    <p:cSldViewPr>
      <p:cViewPr>
        <p:scale>
          <a:sx n="72" d="100"/>
          <a:sy n="72" d="100"/>
        </p:scale>
        <p:origin x="-124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5000">
        <p14:vortex dir="r"/>
      </p:transition>
    </mc:Choice>
    <mc:Fallback xmlns="">
      <p:transition spd="slow" advClick="0" advTm="1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5000">
        <p14:vortex dir="r"/>
      </p:transition>
    </mc:Choice>
    <mc:Fallback xmlns="">
      <p:transition spd="slow" advClick="0" advTm="1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5000">
        <p14:vortex dir="r"/>
      </p:transition>
    </mc:Choice>
    <mc:Fallback xmlns="">
      <p:transition spd="slow" advClick="0" advTm="15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A002290-1E97-4EFA-9CA6-A97B150806A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5000">
        <p14:vortex dir="r"/>
      </p:transition>
    </mc:Choice>
    <mc:Fallback xmlns="">
      <p:transition spd="slow" advClick="0" advTm="1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5000">
        <p14:vortex dir="r"/>
      </p:transition>
    </mc:Choice>
    <mc:Fallback xmlns="">
      <p:transition spd="slow" advClick="0" advTm="1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5000">
        <p14:vortex dir="r"/>
      </p:transition>
    </mc:Choice>
    <mc:Fallback xmlns="">
      <p:transition spd="slow" advClick="0" advTm="1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5000">
        <p14:vortex dir="r"/>
      </p:transition>
    </mc:Choice>
    <mc:Fallback xmlns="">
      <p:transition spd="slow" advClick="0" advTm="1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5000">
        <p14:vortex dir="r"/>
      </p:transition>
    </mc:Choice>
    <mc:Fallback xmlns="">
      <p:transition spd="slow" advClick="0" advTm="1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5000">
        <p14:vortex dir="r"/>
      </p:transition>
    </mc:Choice>
    <mc:Fallback xmlns="">
      <p:transition spd="slow" advClick="0" advTm="1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5000">
        <p14:vortex dir="r"/>
      </p:transition>
    </mc:Choice>
    <mc:Fallback xmlns="">
      <p:transition spd="slow" advClick="0" advTm="1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5000">
        <p14:vortex dir="r"/>
      </p:transition>
    </mc:Choice>
    <mc:Fallback xmlns="">
      <p:transition spd="slow" advClick="0" advTm="1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5000">
        <p14:vortex dir="r"/>
      </p:transition>
    </mc:Choice>
    <mc:Fallback xmlns="">
      <p:transition spd="slow" advClick="0" advTm="1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mc:AlternateContent xmlns:mc="http://schemas.openxmlformats.org/markup-compatibility/2006" xmlns:p14="http://schemas.microsoft.com/office/powerpoint/2010/main">
    <mc:Choice Requires="p14">
      <p:transition spd="slow" p14:dur="4000" advClick="0" advTm="15000">
        <p14:vortex dir="r"/>
      </p:transition>
    </mc:Choice>
    <mc:Fallback xmlns="">
      <p:transition spd="slow" advClick="0" advTm="15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jpe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72" name="Picture 12" descr="для фона презентации133390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-28306" y="0"/>
            <a:ext cx="9172306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198553" y="2058862"/>
            <a:ext cx="514980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ea typeface="+mj-ea"/>
              <a:cs typeface="+mj-cs"/>
            </a:endParaRPr>
          </a:p>
          <a:p>
            <a:pPr algn="ctr"/>
            <a:r>
              <a:rPr lang="ru-RU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j-ea"/>
                <a:cs typeface="+mj-cs"/>
              </a:rPr>
              <a:t>Подвиги </a:t>
            </a:r>
            <a:r>
              <a:rPr lang="ru-RU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j-ea"/>
                <a:cs typeface="+mj-cs"/>
              </a:rPr>
              <a:t>детей в годы Великой Отечественной войны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11560" y="116632"/>
            <a:ext cx="8712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50" y="1035868"/>
            <a:ext cx="1292225" cy="15843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07" y="2383886"/>
            <a:ext cx="1292225" cy="15843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37" y="3823747"/>
            <a:ext cx="1365250" cy="156686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9624" y="1042449"/>
            <a:ext cx="1390650" cy="134143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900" y="4437112"/>
            <a:ext cx="1376255" cy="171985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46236" y="6369487"/>
            <a:ext cx="70193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 algn="ctr">
              <a:defRPr/>
            </a:pPr>
            <a:r>
              <a:rPr lang="ru-RU" b="1" dirty="0">
                <a:solidFill>
                  <a:schemeClr val="bg1"/>
                </a:solidFill>
                <a:latin typeface="Verdana" pitchFamily="34" charset="0"/>
              </a:rPr>
              <a:t>Со </a:t>
            </a:r>
            <a:r>
              <a:rPr lang="ru-RU" b="1" dirty="0" smtClean="0">
                <a:solidFill>
                  <a:schemeClr val="bg1"/>
                </a:solidFill>
                <a:latin typeface="Verdana" pitchFamily="34" charset="0"/>
              </a:rPr>
              <a:t>школьного порога шагнувшие в </a:t>
            </a:r>
            <a:r>
              <a:rPr lang="ru-RU" b="1" dirty="0">
                <a:solidFill>
                  <a:schemeClr val="bg1"/>
                </a:solidFill>
                <a:latin typeface="Verdana" pitchFamily="34" charset="0"/>
              </a:rPr>
              <a:t>войну</a:t>
            </a:r>
          </a:p>
        </p:txBody>
      </p:sp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875" y="1004398"/>
            <a:ext cx="5859453" cy="12580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3" t="4673" r="4578"/>
          <a:stretch/>
        </p:blipFill>
        <p:spPr bwMode="auto">
          <a:xfrm>
            <a:off x="7499624" y="2262486"/>
            <a:ext cx="1389843" cy="137262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299" y="3487040"/>
            <a:ext cx="1256118" cy="149537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Дети войны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8306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5000">
        <p14:vortex dir="r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3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72" name="Picture 12" descr="для фона презентации133390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2051720" y="0"/>
            <a:ext cx="565443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Валя Зенкина</a:t>
            </a:r>
            <a:endParaRPr kumimoji="0" lang="ru-RU" sz="4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151525"/>
            <a:ext cx="2594843" cy="24939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330504" y="1052736"/>
            <a:ext cx="8568951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indent="180000" algn="just"/>
            <a:r>
              <a:rPr lang="ru-RU" sz="2000" dirty="0">
                <a:latin typeface="Arial" pitchFamily="34" charset="0"/>
                <a:cs typeface="Arial" pitchFamily="34" charset="0"/>
              </a:rPr>
              <a:t>Брестская крепость первой приняла на себя удар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врага. Валю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фашисты заставили под огнём пробираться в крепость, чтобы передать её защитникам требование сдаться в плен. Валя в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крепость пробралась, рассказала о зверствах фашистов, объяснила, какие у них орудия, указала место их расположения и осталась помогать нашим бойцам</a:t>
            </a:r>
            <a:r>
              <a:rPr lang="ru-RU" sz="2000" i="1" dirty="0">
                <a:latin typeface="Arial" pitchFamily="34" charset="0"/>
                <a:cs typeface="Arial" pitchFamily="34" charset="0"/>
              </a:rPr>
              <a:t>.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Она перевязывала раненых, собирала патроны и подносила их бойцам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ru-RU" sz="2000" i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30504" y="3299505"/>
            <a:ext cx="5616624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indent="180000" algn="just" eaLnBrk="0" hangingPunct="0">
              <a:spcBef>
                <a:spcPct val="20000"/>
              </a:spcBef>
              <a:buFont typeface="Arial" charset="0"/>
              <a:buNone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Разные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испытания выпали на её долю. Но она выдержала. Выстояла. И свою борьбу продолжила уже в партизанском отряде. Воевала смело, наравне со взрослыми. За отвагу и мужество </a:t>
            </a:r>
            <a:r>
              <a:rPr lang="ru-RU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орденом Красной Звезды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наградила Родина свою юную дочь.   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846236" y="6369487"/>
            <a:ext cx="70193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 algn="ctr">
              <a:defRPr/>
            </a:pPr>
            <a:r>
              <a:rPr lang="ru-RU" b="1" dirty="0" smtClean="0">
                <a:solidFill>
                  <a:schemeClr val="bg1"/>
                </a:solidFill>
                <a:latin typeface="Verdana" pitchFamily="34" charset="0"/>
              </a:rPr>
              <a:t>Маленькие герои большой войны</a:t>
            </a:r>
            <a:endParaRPr lang="ru-RU" b="1" dirty="0">
              <a:solidFill>
                <a:schemeClr val="bg1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275580"/>
      </p:ext>
    </p:extLst>
  </p:cSld>
  <p:clrMapOvr>
    <a:masterClrMapping/>
  </p:clrMapOvr>
  <p:transition spd="slow" advClick="0" advTm="15000">
    <p:wheel spokes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72" name="Picture 12" descr="для фона презентации133390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145" name="Picture 1" descr="D:\Мои документы\дети-герои\Аркадаий Каманин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946802" y="1196752"/>
            <a:ext cx="2819222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2051720" y="0"/>
            <a:ext cx="565443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Аркадий </a:t>
            </a:r>
            <a:r>
              <a:rPr kumimoji="0" lang="ru-RU" sz="48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Каманин</a:t>
            </a:r>
            <a:endParaRPr kumimoji="0" lang="ru-RU" sz="4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06936" y="1201459"/>
            <a:ext cx="563986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000" algn="just" eaLnBrk="0" hangingPunct="0">
              <a:spcBef>
                <a:spcPct val="20000"/>
              </a:spcBef>
              <a:buFont typeface="Arial" charset="0"/>
              <a:buNone/>
            </a:pPr>
            <a:r>
              <a:rPr lang="ru-RU" sz="2000" dirty="0">
                <a:latin typeface="Arial" pitchFamily="34" charset="0"/>
                <a:cs typeface="Arial" pitchFamily="34" charset="0"/>
              </a:rPr>
              <a:t>Когда началась война, он пошёл работать на авиационный завод, потом на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аэродроме пользовался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любым случаем, чтобы подняться в небо. </a:t>
            </a:r>
          </a:p>
        </p:txBody>
      </p: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306936" y="2420888"/>
            <a:ext cx="563986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indent="180000" algn="just" eaLnBrk="0" hangingPunct="0">
              <a:spcBef>
                <a:spcPct val="20000"/>
              </a:spcBef>
              <a:buFont typeface="Arial" charset="0"/>
              <a:buNone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Однажды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с высоты юный пилот увидел наш самолёт, подбитый фашистами. Под сильнейшим миномётным огнём Аркадий приземлился, перенёс лётчика в свой самолёт, поднялся в воздух и вернулся к своим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0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6936" y="4221088"/>
            <a:ext cx="8450308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000" algn="just" eaLnBrk="0" hangingPunct="0">
              <a:spcBef>
                <a:spcPct val="20000"/>
              </a:spcBef>
              <a:buFont typeface="Arial" charset="0"/>
              <a:buNone/>
            </a:pPr>
            <a:r>
              <a:rPr lang="ru-RU" sz="2000" dirty="0">
                <a:latin typeface="Arial" pitchFamily="34" charset="0"/>
                <a:cs typeface="Arial" pitchFamily="34" charset="0"/>
              </a:rPr>
              <a:t>На его груди засиял </a:t>
            </a:r>
            <a:r>
              <a:rPr lang="ru-RU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орден Красной Звезды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. За участие в боях с врагом Аркадий был </a:t>
            </a:r>
            <a:r>
              <a:rPr lang="ru-RU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награждён вторым орденом Красной Звезды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. К тому времени он стал уже опытным пилотом, хотя было ему пятнадцать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 лет.  До 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самой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победы  сражался  Аркадий 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Каманин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с 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indent="180000" algn="r" eaLnBrk="0" hangingPunct="0">
              <a:spcBef>
                <a:spcPct val="20000"/>
              </a:spcBef>
              <a:buFont typeface="Arial" charset="0"/>
              <a:buNone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фашистами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. </a:t>
            </a:r>
            <a:endParaRPr lang="ru-RU" sz="20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846236" y="6369487"/>
            <a:ext cx="70193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 algn="ctr">
              <a:defRPr/>
            </a:pPr>
            <a:r>
              <a:rPr lang="ru-RU" b="1" dirty="0" smtClean="0">
                <a:solidFill>
                  <a:schemeClr val="bg1"/>
                </a:solidFill>
                <a:latin typeface="Verdana" pitchFamily="34" charset="0"/>
              </a:rPr>
              <a:t>Маленькие герои большой войны</a:t>
            </a:r>
            <a:endParaRPr lang="ru-RU" b="1" dirty="0">
              <a:solidFill>
                <a:schemeClr val="bg1"/>
              </a:solidFill>
              <a:latin typeface="Verdan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5000">
        <p14:ripple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72" name="Picture 12" descr="для фона презентации133390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2051720" y="0"/>
            <a:ext cx="565443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Юта </a:t>
            </a:r>
            <a:r>
              <a:rPr kumimoji="0" lang="ru-RU" sz="48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Бондаровская</a:t>
            </a:r>
            <a:endParaRPr kumimoji="0" lang="ru-RU" sz="4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6" name="Содержимое 3"/>
          <p:cNvSpPr>
            <a:spLocks noGrp="1"/>
          </p:cNvSpPr>
          <p:nvPr>
            <p:ph sz="half" idx="2"/>
          </p:nvPr>
        </p:nvSpPr>
        <p:spPr>
          <a:xfrm>
            <a:off x="611560" y="1340768"/>
            <a:ext cx="4752528" cy="3960440"/>
          </a:xfrm>
        </p:spPr>
        <p:txBody>
          <a:bodyPr>
            <a:normAutofit/>
          </a:bodyPr>
          <a:lstStyle/>
          <a:p>
            <a:pPr marL="0" indent="180000" algn="just">
              <a:buNone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Юта стала помогать партизанам. Сначала была связной, потом разведчицей. Переодевшись мальчишкой-нищим, собирала по деревням сведения: где штаб фашистов. В одном из боев маленькая героиня большой войны, пионерка, не расставшаяся со своим красным галстуком, пала смертью храбрых. Родина наградила свою героическую дочь орденом Отечественной войны.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700808"/>
            <a:ext cx="3168352" cy="30223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995936" y="4797152"/>
            <a:ext cx="496855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награждена 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орденом </a:t>
            </a:r>
          </a:p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Отечественной войны I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степени, медалью «Партизану Отечественной войны»  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степени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846236" y="6369487"/>
            <a:ext cx="70193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 algn="ctr">
              <a:defRPr/>
            </a:pPr>
            <a:r>
              <a:rPr lang="ru-RU" b="1" dirty="0" smtClean="0">
                <a:solidFill>
                  <a:schemeClr val="bg1"/>
                </a:solidFill>
                <a:latin typeface="Verdana" pitchFamily="34" charset="0"/>
              </a:rPr>
              <a:t>Маленькие герои большой войны</a:t>
            </a:r>
            <a:endParaRPr lang="ru-RU" b="1" dirty="0">
              <a:solidFill>
                <a:schemeClr val="bg1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54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5000">
        <p:circle/>
      </p:transition>
    </mc:Choice>
    <mc:Fallback xmlns="">
      <p:transition spd="slow" advClick="0" advTm="1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72" name="Picture 12" descr="для фона презентации133390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2051720" y="0"/>
            <a:ext cx="565443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Лара Михеенко</a:t>
            </a:r>
            <a:endParaRPr kumimoji="0" lang="ru-RU" sz="4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07"/>
          <a:stretch/>
        </p:blipFill>
        <p:spPr bwMode="auto">
          <a:xfrm>
            <a:off x="323528" y="1268760"/>
            <a:ext cx="2701132" cy="245911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23528" y="3727874"/>
            <a:ext cx="248427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награждена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орденом 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Отечественной </a:t>
            </a:r>
            <a:endParaRPr lang="ru-RU" sz="2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войны 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степени</a:t>
            </a:r>
          </a:p>
        </p:txBody>
      </p:sp>
      <p:sp>
        <p:nvSpPr>
          <p:cNvPr id="8" name="Rectangle 3"/>
          <p:cNvSpPr>
            <a:spLocks noGrp="1"/>
          </p:cNvSpPr>
          <p:nvPr>
            <p:ph idx="1"/>
          </p:nvPr>
        </p:nvSpPr>
        <p:spPr>
          <a:xfrm>
            <a:off x="3025556" y="1340767"/>
            <a:ext cx="5794915" cy="4176465"/>
          </a:xfrm>
        </p:spPr>
        <p:txBody>
          <a:bodyPr>
            <a:normAutofit/>
          </a:bodyPr>
          <a:lstStyle/>
          <a:p>
            <a:pPr marL="3175" indent="180000" algn="just" eaLnBrk="1" hangingPunct="1">
              <a:buFont typeface="Wingdings 2" pitchFamily="18" charset="2"/>
              <a:buNone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Ленинградскую школьницу Лару Михеенко война застала в украинской деревне, которую вскоре заняли фашисты. Но однажды ночью вместе с  подругами  она вырвалась из плена и оказались у партизан. Сначала командиры не хотели брать такую маленькую девочку к себе, но как же много могут сделать для Родины даже самые юные ее  граждане! Переодевшись в лохмотья, Лара ходила по деревням, выведывая данные о фашистах, участвовала и в боевых операциях. В деревне Игнатово юную партизанку выдал предатель, и фашисты ее расстреляли.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846236" y="6369487"/>
            <a:ext cx="70193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 algn="ctr">
              <a:defRPr/>
            </a:pPr>
            <a:r>
              <a:rPr lang="ru-RU" b="1" dirty="0" smtClean="0">
                <a:solidFill>
                  <a:schemeClr val="bg1"/>
                </a:solidFill>
                <a:latin typeface="Verdana" pitchFamily="34" charset="0"/>
              </a:rPr>
              <a:t>Маленькие герои большой войны</a:t>
            </a:r>
            <a:endParaRPr lang="ru-RU" b="1" dirty="0">
              <a:solidFill>
                <a:schemeClr val="bg1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2597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5000">
        <p14:prism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-214313"/>
            <a:ext cx="917575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11560" y="305068"/>
            <a:ext cx="799288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0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ea typeface="+mj-ea"/>
              <a:cs typeface="+mj-cs"/>
            </a:endParaRPr>
          </a:p>
          <a:p>
            <a:pPr algn="ctr"/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j-ea"/>
                <a:cs typeface="+mj-cs"/>
              </a:rPr>
              <a:t>Над </a:t>
            </a:r>
            <a:r>
              <a:rPr 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j-ea"/>
                <a:cs typeface="+mj-cs"/>
              </a:rPr>
              <a:t>вьюгами и стужами седыми</a:t>
            </a:r>
            <a:br>
              <a:rPr 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j-ea"/>
                <a:cs typeface="+mj-cs"/>
              </a:rPr>
            </a:br>
            <a:r>
              <a:rPr 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j-ea"/>
                <a:cs typeface="+mj-cs"/>
              </a:rPr>
              <a:t>Вновь торжествует юная весна,</a:t>
            </a:r>
            <a:br>
              <a:rPr 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j-ea"/>
                <a:cs typeface="+mj-cs"/>
              </a:rPr>
            </a:br>
            <a:r>
              <a:rPr 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j-ea"/>
                <a:cs typeface="+mj-cs"/>
              </a:rPr>
              <a:t>И как огонь с водой</a:t>
            </a:r>
            <a:br>
              <a:rPr 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j-ea"/>
                <a:cs typeface="+mj-cs"/>
              </a:rPr>
            </a:br>
            <a:r>
              <a:rPr 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j-ea"/>
                <a:cs typeface="+mj-cs"/>
              </a:rPr>
              <a:t>Несовместимы,</a:t>
            </a:r>
            <a:br>
              <a:rPr 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j-ea"/>
                <a:cs typeface="+mj-cs"/>
              </a:rPr>
            </a:br>
            <a:r>
              <a:rPr 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j-ea"/>
                <a:cs typeface="+mj-cs"/>
              </a:rPr>
              <a:t>Несовместимы</a:t>
            </a:r>
            <a:br>
              <a:rPr 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j-ea"/>
                <a:cs typeface="+mj-cs"/>
              </a:rPr>
            </a:br>
            <a:r>
              <a:rPr 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j-ea"/>
                <a:cs typeface="+mj-cs"/>
              </a:rPr>
              <a:t>Дети и война! </a:t>
            </a:r>
            <a:br>
              <a:rPr 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j-ea"/>
                <a:cs typeface="+mj-cs"/>
              </a:rPr>
            </a:br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j-ea"/>
                <a:cs typeface="+mj-cs"/>
              </a:rPr>
              <a:t>                                       М</a:t>
            </a:r>
            <a:r>
              <a:rPr 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j-ea"/>
                <a:cs typeface="+mj-cs"/>
              </a:rPr>
              <a:t>. Садовский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161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5000">
        <p14:vortex dir="r"/>
      </p:transition>
    </mc:Choice>
    <mc:Fallback xmlns="">
      <p:transition spd="slow" advClick="0" advTm="1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72" name="Picture 12" descr="для фона презентации133390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D:\Мои документы\дети-герои\Леня Голиков.jpg"/>
          <p:cNvPicPr>
            <a:picLocks noChangeAspect="1" noChangeArrowheads="1"/>
          </p:cNvPicPr>
          <p:nvPr/>
        </p:nvPicPr>
        <p:blipFill rotWithShape="1">
          <a:blip r:embed="rId3" cstate="email"/>
          <a:srcRect t="11130" r="2901" b="14999"/>
          <a:stretch/>
        </p:blipFill>
        <p:spPr bwMode="auto">
          <a:xfrm>
            <a:off x="6026211" y="1700808"/>
            <a:ext cx="2729847" cy="25692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2437143" y="0"/>
            <a:ext cx="40719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Лёня Голиков</a:t>
            </a:r>
            <a:endParaRPr lang="ru-RU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026210" y="4638913"/>
            <a:ext cx="272741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Герой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Советского Союза</a:t>
            </a:r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285750" y="1268760"/>
            <a:ext cx="5582394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800" b="1">
                <a:solidFill>
                  <a:srgbClr val="990033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4800" b="1">
                <a:solidFill>
                  <a:srgbClr val="990033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4800" b="1">
                <a:solidFill>
                  <a:srgbClr val="990033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4800" b="1">
                <a:solidFill>
                  <a:srgbClr val="990033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4800" b="1">
                <a:solidFill>
                  <a:srgbClr val="990033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990033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990033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990033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990033"/>
                </a:solidFill>
                <a:latin typeface="Times New Roman" pitchFamily="18" charset="0"/>
              </a:defRPr>
            </a:lvl9pPr>
          </a:lstStyle>
          <a:p>
            <a:pPr indent="180000" algn="just" eaLnBrk="1" hangingPunct="1"/>
            <a:r>
              <a:rPr lang="ru-RU" sz="20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Когда </a:t>
            </a:r>
            <a:r>
              <a:rPr lang="ru-RU" sz="20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родное село захватили враги, мальчик ушёл к партизанам. Используя сведения, собранные </a:t>
            </a:r>
            <a:r>
              <a:rPr lang="ru-RU" sz="20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Леней Голиковым</a:t>
            </a:r>
            <a:r>
              <a:rPr lang="ru-RU" sz="20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партизаны освободили </a:t>
            </a:r>
            <a:r>
              <a:rPr lang="ru-RU" sz="20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свыше тысячи </a:t>
            </a:r>
            <a:r>
              <a:rPr lang="ru-RU" sz="20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военнопленных, разгромили несколько фашистских гарнизонов.</a:t>
            </a:r>
          </a:p>
          <a:p>
            <a:pPr indent="180000" algn="just" eaLnBrk="1" hangingPunct="1"/>
            <a:r>
              <a:rPr lang="ru-RU" sz="20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Сам </a:t>
            </a:r>
            <a:r>
              <a:rPr lang="ru-RU" sz="20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Лёня уничтожил 78 фашистских солдат и офицеров, участвовал в подрыве 27 железнодорожных и 12 шоссейных мостов, 8 автомашин с боеприпасами.</a:t>
            </a:r>
          </a:p>
          <a:p>
            <a:pPr indent="180000" algn="just" eaLnBrk="1" hangingPunct="1"/>
            <a:r>
              <a:rPr lang="ru-RU" sz="20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Погиб </a:t>
            </a:r>
            <a:r>
              <a:rPr lang="ru-RU" sz="20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юный герой зимой 1943 года</a:t>
            </a:r>
            <a:r>
              <a:rPr lang="ru-RU" sz="20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Лёне </a:t>
            </a:r>
            <a:r>
              <a:rPr lang="ru-RU" sz="20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Голикову посмертно присвоено звание Героя Советского </a:t>
            </a:r>
            <a:r>
              <a:rPr lang="ru-RU" sz="20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Союза.</a:t>
            </a:r>
            <a:endParaRPr lang="ru-RU" sz="2000" b="0" i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0162" y="3577892"/>
            <a:ext cx="805896" cy="1476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846236" y="6369487"/>
            <a:ext cx="70193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 algn="ctr">
              <a:defRPr/>
            </a:pPr>
            <a:r>
              <a:rPr lang="ru-RU" b="1" dirty="0" smtClean="0">
                <a:solidFill>
                  <a:schemeClr val="bg1"/>
                </a:solidFill>
                <a:latin typeface="Verdana" pitchFamily="34" charset="0"/>
              </a:rPr>
              <a:t>Маленькие герои большой войны</a:t>
            </a:r>
            <a:endParaRPr lang="ru-RU" b="1" dirty="0">
              <a:solidFill>
                <a:schemeClr val="bg1"/>
              </a:solidFill>
              <a:latin typeface="Verdan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5000">
        <p:circle/>
      </p:transition>
    </mc:Choice>
    <mc:Fallback xmlns="">
      <p:transition spd="slow" advClick="0" advTm="1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72" name="Picture 12" descr="для фона презентации133390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930966" y="926"/>
            <a:ext cx="393729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Марат</a:t>
            </a:r>
            <a:r>
              <a:rPr lang="ru-RU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Казей</a:t>
            </a:r>
            <a:r>
              <a:rPr lang="ru-RU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" t="11941" r="3609" b="15194"/>
          <a:stretch/>
        </p:blipFill>
        <p:spPr bwMode="auto">
          <a:xfrm>
            <a:off x="447565" y="1268760"/>
            <a:ext cx="3343371" cy="259228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Прямоугольник 5"/>
          <p:cNvSpPr/>
          <p:nvPr/>
        </p:nvSpPr>
        <p:spPr>
          <a:xfrm>
            <a:off x="1259632" y="3861048"/>
            <a:ext cx="272741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Герой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Советского Союза</a:t>
            </a:r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3"/>
          <p:cNvSpPr>
            <a:spLocks noGrp="1"/>
          </p:cNvSpPr>
          <p:nvPr>
            <p:ph idx="1"/>
          </p:nvPr>
        </p:nvSpPr>
        <p:spPr>
          <a:xfrm>
            <a:off x="3995935" y="980728"/>
            <a:ext cx="4824537" cy="5112568"/>
          </a:xfrm>
        </p:spPr>
        <p:txBody>
          <a:bodyPr>
            <a:normAutofit/>
          </a:bodyPr>
          <a:lstStyle/>
          <a:p>
            <a:pPr marL="3175" indent="179388" algn="just" eaLnBrk="1" hangingPunct="1">
              <a:buFont typeface="Wingdings 2" pitchFamily="18" charset="2"/>
              <a:buNone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Вместе с сестрой Адой ушел в партизаны, где стал разведчиком. Проникал во вражеские гарнизоны и доставлял командованию ценные сведения. Используя эти данные партизаны разработали  дерзкую операцию и разгромили фашистов в  г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. Дзержинске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. Марат участвовал в боях и проявлял  отвагу, бесстрашие, вместе с подрывниками минировал железную дорогу. Погиб Марат в бою.  Сражался до последнего патрона, а когда осталась  последняя граната, подпустил врагов поближе и  взорвал их и себя... В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г.Минске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поставлен памятник юному герою.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86" y="3295937"/>
            <a:ext cx="804863" cy="147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59062" y="4724651"/>
            <a:ext cx="372037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награжден орденом Ленина, орденом  </a:t>
            </a:r>
            <a:endParaRPr lang="ru-RU" sz="1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Отечественной войны I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степени, медалью «За боевые заслуги», медалью «За отвагу»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846236" y="6369487"/>
            <a:ext cx="70193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 algn="ctr">
              <a:defRPr/>
            </a:pPr>
            <a:r>
              <a:rPr lang="ru-RU" b="1" dirty="0" smtClean="0">
                <a:solidFill>
                  <a:schemeClr val="bg1"/>
                </a:solidFill>
                <a:latin typeface="Verdana" pitchFamily="34" charset="0"/>
              </a:rPr>
              <a:t>Маленькие герои большой войны</a:t>
            </a:r>
            <a:endParaRPr lang="ru-RU" b="1" dirty="0">
              <a:solidFill>
                <a:schemeClr val="bg1"/>
              </a:solidFill>
              <a:latin typeface="Verdan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5000">
        <p14:warp dir="in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72" name="Picture 12" descr="для фона презентации133390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4" name="Picture 2" descr="D:\Мои документы\дети-герои\Валя Котик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084168" y="1196752"/>
            <a:ext cx="2712077" cy="25043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2843808" y="41701"/>
            <a:ext cx="371477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Валя Котик</a:t>
            </a:r>
            <a:endParaRPr kumimoji="0" lang="ru-RU" sz="4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991887" y="3994417"/>
            <a:ext cx="280435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Герой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Советского Союза,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635896" y="4797152"/>
            <a:ext cx="532859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награжден орденом Ленина, орденом  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Отечественной войны I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степени, медалью «Партизану Отечественной войны»  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степени</a:t>
            </a:r>
          </a:p>
        </p:txBody>
      </p:sp>
      <p:sp>
        <p:nvSpPr>
          <p:cNvPr id="12" name="Содержимое 1"/>
          <p:cNvSpPr>
            <a:spLocks noGrp="1"/>
          </p:cNvSpPr>
          <p:nvPr>
            <p:ph idx="1"/>
          </p:nvPr>
        </p:nvSpPr>
        <p:spPr>
          <a:xfrm>
            <a:off x="251520" y="1219732"/>
            <a:ext cx="5544616" cy="3724448"/>
          </a:xfrm>
        </p:spPr>
        <p:txBody>
          <a:bodyPr>
            <a:noAutofit/>
          </a:bodyPr>
          <a:lstStyle/>
          <a:p>
            <a:pPr marL="0" indent="180000" algn="just" eaLnBrk="1" fontAlgn="auto" hangingPunct="1">
              <a:lnSpc>
                <a:spcPct val="110000"/>
              </a:lnSpc>
              <a:spcAft>
                <a:spcPts val="0"/>
              </a:spcAft>
              <a:buNone/>
              <a:defRPr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Когда началась война Валя окончил 5 класс. Семья пыталась уйти из Шепетовки, но немцы отрезали пути. Подпольная организация не давала немцам жить спокойно. Валя вместе с подпольщиками поджигал нефтебазу,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лесосклад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, нападал на склад с продовольствием. Валя погиб весной 1944 года. С честью выполнил последнее боевое задание по охране склада с боеприпасами. В 1958 г. ему посмертно присвоено звание Героя Советского Союза.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382" y="2993348"/>
            <a:ext cx="804863" cy="147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846236" y="6369487"/>
            <a:ext cx="70193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 algn="ctr">
              <a:defRPr/>
            </a:pPr>
            <a:r>
              <a:rPr lang="ru-RU" b="1" dirty="0" smtClean="0">
                <a:solidFill>
                  <a:schemeClr val="bg1"/>
                </a:solidFill>
                <a:latin typeface="Verdana" pitchFamily="34" charset="0"/>
              </a:rPr>
              <a:t>Маленькие герои большой войны</a:t>
            </a:r>
            <a:endParaRPr lang="ru-RU" b="1" dirty="0">
              <a:solidFill>
                <a:schemeClr val="bg1"/>
              </a:solidFill>
              <a:latin typeface="Verdan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5000">
        <p14:ripple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72" name="Picture 12" descr="для фона презентации133390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2051720" y="0"/>
            <a:ext cx="565443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Зина Портнова</a:t>
            </a:r>
            <a:endParaRPr kumimoji="0" lang="ru-RU" sz="4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pic>
        <p:nvPicPr>
          <p:cNvPr id="5122" name="Picture 2" descr="D:\Мои документы\дети-герои\Зина Портнова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72078" y="1268760"/>
            <a:ext cx="2808312" cy="25949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372078" y="4344272"/>
            <a:ext cx="272741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Герой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Советского Союза</a:t>
            </a:r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3"/>
          <p:cNvSpPr>
            <a:spLocks noGrp="1"/>
          </p:cNvSpPr>
          <p:nvPr>
            <p:ph idx="1"/>
          </p:nvPr>
        </p:nvSpPr>
        <p:spPr>
          <a:xfrm>
            <a:off x="3210784" y="980728"/>
            <a:ext cx="5544617" cy="4608512"/>
          </a:xfrm>
        </p:spPr>
        <p:txBody>
          <a:bodyPr>
            <a:noAutofit/>
          </a:bodyPr>
          <a:lstStyle/>
          <a:p>
            <a:pPr marL="3175" indent="179388" algn="just" eaLnBrk="1" hangingPunct="1">
              <a:buFont typeface="Wingdings 2" pitchFamily="18" charset="2"/>
              <a:buNone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Война застала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ленинградку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Зину Портнову в деревне Зуя Витебской области, где она отдыхала на каникулах.  Состояла в подпольной молодежной организации.  Участвовала в диверсиях против врага,  распространяла листовки, вела разведку.  Возвращаясь с задания зимой 1943 года в 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д.Мостище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ее выдал предатель. Зину схватили  фашисты, мучили и пытали. Во время одного из  допросов, Зина схватила со стола пистолет и убила  офицера. Она пыталась бежать, но фашисты ее  настигли и зверски замучили. Но до последней  минуты оставалась стойкой, мужественной,  несгибаемой.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22" y="3284984"/>
            <a:ext cx="804863" cy="147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846236" y="6369487"/>
            <a:ext cx="70193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 algn="ctr">
              <a:defRPr/>
            </a:pPr>
            <a:r>
              <a:rPr lang="ru-RU" b="1" dirty="0" smtClean="0">
                <a:solidFill>
                  <a:schemeClr val="bg1"/>
                </a:solidFill>
                <a:latin typeface="Verdana" pitchFamily="34" charset="0"/>
              </a:rPr>
              <a:t>Маленькие герои большой войны</a:t>
            </a:r>
            <a:endParaRPr lang="ru-RU" b="1" dirty="0">
              <a:solidFill>
                <a:schemeClr val="bg1"/>
              </a:solidFill>
              <a:latin typeface="Verdan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5000">
        <p:checker/>
      </p:transition>
    </mc:Choice>
    <mc:Fallback xmlns="">
      <p:transition spd="slow" advClick="0" advTm="15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72" name="Picture 12" descr="для фона презентации133390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2051720" y="0"/>
            <a:ext cx="565443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Вася Коробко</a:t>
            </a:r>
            <a:endParaRPr kumimoji="0" lang="ru-RU" sz="4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068960"/>
            <a:ext cx="2510135" cy="24747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Содержимое 3"/>
          <p:cNvSpPr>
            <a:spLocks noGrp="1"/>
          </p:cNvSpPr>
          <p:nvPr>
            <p:ph sz="half" idx="2"/>
          </p:nvPr>
        </p:nvSpPr>
        <p:spPr>
          <a:xfrm>
            <a:off x="539552" y="1268760"/>
            <a:ext cx="8064896" cy="1999948"/>
          </a:xfrm>
        </p:spPr>
        <p:txBody>
          <a:bodyPr>
            <a:normAutofit/>
          </a:bodyPr>
          <a:lstStyle/>
          <a:p>
            <a:pPr marL="0" indent="180000" algn="just">
              <a:buNone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Вместе с партизанами Вася уничтожил девять эшелонов, сотни гитлеровцев. В одном из боев он был сражен вражеской пулей. Своего маленького героя, прожившего короткую, но такую яркую жизнь, Родина </a:t>
            </a: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наградила орденами Ленина, Красного Знамени, Отечественной войны </a:t>
            </a:r>
            <a:r>
              <a:rPr lang="en-US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степени, медалью "Партизану Отечественной войны" </a:t>
            </a:r>
            <a:r>
              <a:rPr lang="en-US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степени.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846236" y="6369487"/>
            <a:ext cx="70193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 algn="ctr">
              <a:defRPr/>
            </a:pPr>
            <a:r>
              <a:rPr lang="ru-RU" b="1" dirty="0" smtClean="0">
                <a:solidFill>
                  <a:schemeClr val="bg1"/>
                </a:solidFill>
                <a:latin typeface="Verdana" pitchFamily="34" charset="0"/>
              </a:rPr>
              <a:t>Маленькие герои большой войны</a:t>
            </a:r>
            <a:endParaRPr lang="ru-RU" b="1" dirty="0">
              <a:solidFill>
                <a:schemeClr val="bg1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033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2000">
        <p14:prism isInverted="1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72" name="Picture 12" descr="для фона презентации133390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2051720" y="0"/>
            <a:ext cx="565443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Галя Комлева</a:t>
            </a:r>
            <a:endParaRPr kumimoji="0" lang="ru-RU" sz="4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178" y="3068960"/>
            <a:ext cx="2708314" cy="258559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8" name="Прямоугольник 7"/>
          <p:cNvSpPr/>
          <p:nvPr/>
        </p:nvSpPr>
        <p:spPr>
          <a:xfrm>
            <a:off x="6271078" y="1268760"/>
            <a:ext cx="248427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награждена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орденом 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Отечественной </a:t>
            </a:r>
            <a:endParaRPr lang="ru-RU" sz="2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войны 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степени</a:t>
            </a:r>
          </a:p>
        </p:txBody>
      </p:sp>
      <p:sp>
        <p:nvSpPr>
          <p:cNvPr id="9" name="Прямоугольник 4"/>
          <p:cNvSpPr>
            <a:spLocks noChangeArrowheads="1"/>
          </p:cNvSpPr>
          <p:nvPr/>
        </p:nvSpPr>
        <p:spPr bwMode="auto">
          <a:xfrm>
            <a:off x="283996" y="1052736"/>
            <a:ext cx="5770428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indent="180000" algn="just"/>
            <a:r>
              <a:rPr lang="ru-RU" sz="2000" dirty="0" smtClean="0">
                <a:latin typeface="Arial" pitchFamily="34" charset="0"/>
                <a:cs typeface="Arial" pitchFamily="34" charset="0"/>
              </a:rPr>
              <a:t>Юная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связная приносила от партизан задания своей вожатой, а ее донесения переправляла в отряд вместе с хлебом, картошкой, продуктами, которые доставали с большим трудом.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Писала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листовки и ночью разбрасывала их по поселку. Фашисты выследили, схватили юных подпольщиков. Два месяца держали в гестапо. Жестоко избив, бросали в камеру, а утром снова выводили на допрос. Ничего не сказала врагу Галя, никого не выдала. Юная патриотка была расстреляна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pPr indent="180000" algn="just"/>
            <a:r>
              <a:rPr lang="ru-RU" sz="2000" dirty="0" smtClean="0">
                <a:latin typeface="Arial" pitchFamily="34" charset="0"/>
                <a:cs typeface="Arial" pitchFamily="34" charset="0"/>
              </a:rPr>
              <a:t>Подвиг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Гали Комлевой Родина отметила орденом Отечественной войны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I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степени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846236" y="6369487"/>
            <a:ext cx="70193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 algn="ctr">
              <a:defRPr/>
            </a:pPr>
            <a:r>
              <a:rPr lang="ru-RU" b="1" dirty="0" smtClean="0">
                <a:solidFill>
                  <a:schemeClr val="bg1"/>
                </a:solidFill>
                <a:latin typeface="Verdana" pitchFamily="34" charset="0"/>
              </a:rPr>
              <a:t>Маленькие герои большой войны</a:t>
            </a:r>
            <a:endParaRPr lang="ru-RU" b="1" dirty="0">
              <a:solidFill>
                <a:schemeClr val="bg1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5909122"/>
      </p:ext>
    </p:extLst>
  </p:cSld>
  <p:clrMapOvr>
    <a:masterClrMapping/>
  </p:clrMapOvr>
  <p:transition spd="slow" advClick="0" advTm="15000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72" name="Picture 12" descr="для фона презентации133390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2051720" y="0"/>
            <a:ext cx="565443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Володя Казначеев</a:t>
            </a:r>
            <a:endParaRPr kumimoji="0" lang="ru-RU" sz="4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72225"/>
            <a:ext cx="2599476" cy="24727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3275856" y="1136020"/>
            <a:ext cx="5544616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indent="180000" algn="just"/>
            <a:r>
              <a:rPr lang="ru-RU" dirty="0">
                <a:latin typeface="Arial" pitchFamily="34" charset="0"/>
                <a:cs typeface="Arial" pitchFamily="34" charset="0"/>
              </a:rPr>
              <a:t>1941 год... Весной закончил пятый класс. Осенью вступил в партизанский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отряд.</a:t>
            </a:r>
          </a:p>
          <a:p>
            <a:pPr indent="180000" algn="just"/>
            <a:r>
              <a:rPr lang="ru-RU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dirty="0">
                <a:latin typeface="Arial" pitchFamily="34" charset="0"/>
                <a:cs typeface="Arial" pitchFamily="34" charset="0"/>
              </a:rPr>
              <a:t>отряде была "партизанская школа". Там обучались будущие минеры, подрывники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indent="180000" algn="just"/>
            <a:r>
              <a:rPr lang="ru-RU" dirty="0">
                <a:latin typeface="Arial" pitchFamily="34" charset="0"/>
                <a:cs typeface="Arial" pitchFamily="34" charset="0"/>
              </a:rPr>
              <a:t>Володя на "отлично" усвоил эту науку и вместе со старшими товарищами пустил под откос восемь эшелонов. Приходилось ему, и прикрывать отход группы, гранатами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останавливая преследователей...</a:t>
            </a: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79512" y="3721343"/>
            <a:ext cx="864096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Arial" pitchFamily="34" charset="0"/>
                <a:cs typeface="Arial" pitchFamily="34" charset="0"/>
              </a:rPr>
              <a:t>Он </a:t>
            </a:r>
            <a:r>
              <a:rPr lang="ru-RU" dirty="0">
                <a:latin typeface="Arial" pitchFamily="34" charset="0"/>
                <a:cs typeface="Arial" pitchFamily="34" charset="0"/>
              </a:rPr>
              <a:t>был связным; ходил нередко в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Клетню</a:t>
            </a:r>
            <a:r>
              <a:rPr lang="ru-RU" dirty="0">
                <a:latin typeface="Arial" pitchFamily="34" charset="0"/>
                <a:cs typeface="Arial" pitchFamily="34" charset="0"/>
              </a:rPr>
              <a:t>, доставляя ценнейшие сведения; дождавшись темноты, расклеивал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листовки. За </a:t>
            </a:r>
            <a:r>
              <a:rPr lang="ru-RU" dirty="0">
                <a:latin typeface="Arial" pitchFamily="34" charset="0"/>
                <a:cs typeface="Arial" pitchFamily="34" charset="0"/>
              </a:rPr>
              <a:t>голову партизана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Казначеева </a:t>
            </a:r>
            <a:r>
              <a:rPr lang="ru-RU" dirty="0">
                <a:latin typeface="Arial" pitchFamily="34" charset="0"/>
                <a:cs typeface="Arial" pitchFamily="34" charset="0"/>
              </a:rPr>
              <a:t>фашисты назначили награду, даже не подозревая, что отважный их противник - совсем еще мальчик. Он сражался рядом со взрослыми до того самого дня, пока родной край не был освобожден от фашистской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нечисти. </a:t>
            </a:r>
            <a:r>
              <a:rPr lang="ru-RU" dirty="0">
                <a:latin typeface="Arial" pitchFamily="34" charset="0"/>
                <a:cs typeface="Arial" pitchFamily="34" charset="0"/>
              </a:rPr>
              <a:t>Володя Казначеев </a:t>
            </a:r>
            <a:r>
              <a:rPr lang="ru-RU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награжден </a:t>
            </a:r>
            <a:r>
              <a:rPr lang="ru-RU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орденом  </a:t>
            </a:r>
            <a:r>
              <a:rPr lang="ru-RU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Ленина, </a:t>
            </a:r>
            <a:r>
              <a:rPr lang="ru-RU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медалью  "</a:t>
            </a:r>
            <a:r>
              <a:rPr lang="ru-RU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Партизану </a:t>
            </a:r>
            <a:r>
              <a:rPr lang="ru-RU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Отечественной </a:t>
            </a:r>
          </a:p>
          <a:p>
            <a:pPr algn="r"/>
            <a:r>
              <a:rPr lang="ru-RU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войны</a:t>
            </a:r>
            <a:r>
              <a:rPr lang="ru-RU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" 1 степени</a:t>
            </a:r>
            <a:r>
              <a:rPr lang="ru-RU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846236" y="6369487"/>
            <a:ext cx="70193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 algn="ctr">
              <a:defRPr/>
            </a:pPr>
            <a:r>
              <a:rPr lang="ru-RU" b="1" dirty="0" smtClean="0">
                <a:solidFill>
                  <a:schemeClr val="bg1"/>
                </a:solidFill>
                <a:latin typeface="Verdana" pitchFamily="34" charset="0"/>
              </a:rPr>
              <a:t>Маленькие герои большой войны</a:t>
            </a:r>
            <a:endParaRPr lang="ru-RU" b="1" dirty="0">
              <a:solidFill>
                <a:schemeClr val="bg1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839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5000">
        <p:dissolve/>
      </p:transition>
    </mc:Choice>
    <mc:Fallback xmlns="">
      <p:transition spd="slow" advClick="0" advTm="15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644</TotalTime>
  <Words>1113</Words>
  <Application>Microsoft Office PowerPoint</Application>
  <PresentationFormat>Экран (4:3)</PresentationFormat>
  <Paragraphs>71</Paragraphs>
  <Slides>13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User1</dc:creator>
  <cp:lastModifiedBy>Светлана Темерева</cp:lastModifiedBy>
  <cp:revision>67</cp:revision>
  <dcterms:modified xsi:type="dcterms:W3CDTF">2020-04-28T11:51:45Z</dcterms:modified>
</cp:coreProperties>
</file>